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3" d="100"/>
          <a:sy n="113" d="100"/>
        </p:scale>
        <p:origin x="37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0174ABA-6B48-4075-9A3E-1BD03EDFC0DC}" type="datetimeFigureOut">
              <a:rPr lang="en-US" smtClean="0"/>
              <a:t>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2DEEE4-8885-4D8A-B01E-BC5D725DC7EE}" type="slidenum">
              <a:rPr lang="en-US" smtClean="0"/>
              <a:t>‹#›</a:t>
            </a:fld>
            <a:endParaRPr lang="en-US"/>
          </a:p>
        </p:txBody>
      </p:sp>
    </p:spTree>
    <p:extLst>
      <p:ext uri="{BB962C8B-B14F-4D97-AF65-F5344CB8AC3E}">
        <p14:creationId xmlns:p14="http://schemas.microsoft.com/office/powerpoint/2010/main" val="35471645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0174ABA-6B48-4075-9A3E-1BD03EDFC0DC}" type="datetimeFigureOut">
              <a:rPr lang="en-US" smtClean="0"/>
              <a:t>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2DEEE4-8885-4D8A-B01E-BC5D725DC7EE}" type="slidenum">
              <a:rPr lang="en-US" smtClean="0"/>
              <a:t>‹#›</a:t>
            </a:fld>
            <a:endParaRPr lang="en-US"/>
          </a:p>
        </p:txBody>
      </p:sp>
    </p:spTree>
    <p:extLst>
      <p:ext uri="{BB962C8B-B14F-4D97-AF65-F5344CB8AC3E}">
        <p14:creationId xmlns:p14="http://schemas.microsoft.com/office/powerpoint/2010/main" val="19308674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0174ABA-6B48-4075-9A3E-1BD03EDFC0DC}" type="datetimeFigureOut">
              <a:rPr lang="en-US" smtClean="0"/>
              <a:t>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2DEEE4-8885-4D8A-B01E-BC5D725DC7EE}"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8160308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0174ABA-6B48-4075-9A3E-1BD03EDFC0DC}" type="datetimeFigureOut">
              <a:rPr lang="en-US" smtClean="0"/>
              <a:t>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2DEEE4-8885-4D8A-B01E-BC5D725DC7EE}" type="slidenum">
              <a:rPr lang="en-US" smtClean="0"/>
              <a:t>‹#›</a:t>
            </a:fld>
            <a:endParaRPr lang="en-US"/>
          </a:p>
        </p:txBody>
      </p:sp>
    </p:spTree>
    <p:extLst>
      <p:ext uri="{BB962C8B-B14F-4D97-AF65-F5344CB8AC3E}">
        <p14:creationId xmlns:p14="http://schemas.microsoft.com/office/powerpoint/2010/main" val="29177075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0174ABA-6B48-4075-9A3E-1BD03EDFC0DC}" type="datetimeFigureOut">
              <a:rPr lang="en-US" smtClean="0"/>
              <a:t>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2DEEE4-8885-4D8A-B01E-BC5D725DC7EE}"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000985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0174ABA-6B48-4075-9A3E-1BD03EDFC0DC}" type="datetimeFigureOut">
              <a:rPr lang="en-US" smtClean="0"/>
              <a:t>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2DEEE4-8885-4D8A-B01E-BC5D725DC7EE}" type="slidenum">
              <a:rPr lang="en-US" smtClean="0"/>
              <a:t>‹#›</a:t>
            </a:fld>
            <a:endParaRPr lang="en-US"/>
          </a:p>
        </p:txBody>
      </p:sp>
    </p:spTree>
    <p:extLst>
      <p:ext uri="{BB962C8B-B14F-4D97-AF65-F5344CB8AC3E}">
        <p14:creationId xmlns:p14="http://schemas.microsoft.com/office/powerpoint/2010/main" val="16388861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174ABA-6B48-4075-9A3E-1BD03EDFC0DC}" type="datetimeFigureOut">
              <a:rPr lang="en-US" smtClean="0"/>
              <a:t>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2DEEE4-8885-4D8A-B01E-BC5D725DC7EE}" type="slidenum">
              <a:rPr lang="en-US" smtClean="0"/>
              <a:t>‹#›</a:t>
            </a:fld>
            <a:endParaRPr lang="en-US"/>
          </a:p>
        </p:txBody>
      </p:sp>
    </p:spTree>
    <p:extLst>
      <p:ext uri="{BB962C8B-B14F-4D97-AF65-F5344CB8AC3E}">
        <p14:creationId xmlns:p14="http://schemas.microsoft.com/office/powerpoint/2010/main" val="1503746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174ABA-6B48-4075-9A3E-1BD03EDFC0DC}" type="datetimeFigureOut">
              <a:rPr lang="en-US" smtClean="0"/>
              <a:t>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2DEEE4-8885-4D8A-B01E-BC5D725DC7EE}" type="slidenum">
              <a:rPr lang="en-US" smtClean="0"/>
              <a:t>‹#›</a:t>
            </a:fld>
            <a:endParaRPr lang="en-US"/>
          </a:p>
        </p:txBody>
      </p:sp>
    </p:spTree>
    <p:extLst>
      <p:ext uri="{BB962C8B-B14F-4D97-AF65-F5344CB8AC3E}">
        <p14:creationId xmlns:p14="http://schemas.microsoft.com/office/powerpoint/2010/main" val="31470293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174ABA-6B48-4075-9A3E-1BD03EDFC0DC}" type="datetimeFigureOut">
              <a:rPr lang="en-US" smtClean="0"/>
              <a:t>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2DEEE4-8885-4D8A-B01E-BC5D725DC7EE}" type="slidenum">
              <a:rPr lang="en-US" smtClean="0"/>
              <a:t>‹#›</a:t>
            </a:fld>
            <a:endParaRPr lang="en-US"/>
          </a:p>
        </p:txBody>
      </p:sp>
    </p:spTree>
    <p:extLst>
      <p:ext uri="{BB962C8B-B14F-4D97-AF65-F5344CB8AC3E}">
        <p14:creationId xmlns:p14="http://schemas.microsoft.com/office/powerpoint/2010/main" val="974731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0174ABA-6B48-4075-9A3E-1BD03EDFC0DC}" type="datetimeFigureOut">
              <a:rPr lang="en-US" smtClean="0"/>
              <a:t>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2DEEE4-8885-4D8A-B01E-BC5D725DC7EE}" type="slidenum">
              <a:rPr lang="en-US" smtClean="0"/>
              <a:t>‹#›</a:t>
            </a:fld>
            <a:endParaRPr lang="en-US"/>
          </a:p>
        </p:txBody>
      </p:sp>
    </p:spTree>
    <p:extLst>
      <p:ext uri="{BB962C8B-B14F-4D97-AF65-F5344CB8AC3E}">
        <p14:creationId xmlns:p14="http://schemas.microsoft.com/office/powerpoint/2010/main" val="834323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0174ABA-6B48-4075-9A3E-1BD03EDFC0DC}" type="datetimeFigureOut">
              <a:rPr lang="en-US" smtClean="0"/>
              <a:t>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2DEEE4-8885-4D8A-B01E-BC5D725DC7EE}" type="slidenum">
              <a:rPr lang="en-US" smtClean="0"/>
              <a:t>‹#›</a:t>
            </a:fld>
            <a:endParaRPr lang="en-US"/>
          </a:p>
        </p:txBody>
      </p:sp>
    </p:spTree>
    <p:extLst>
      <p:ext uri="{BB962C8B-B14F-4D97-AF65-F5344CB8AC3E}">
        <p14:creationId xmlns:p14="http://schemas.microsoft.com/office/powerpoint/2010/main" val="23204737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0174ABA-6B48-4075-9A3E-1BD03EDFC0DC}" type="datetimeFigureOut">
              <a:rPr lang="en-US" smtClean="0"/>
              <a:t>1/9/2018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2DEEE4-8885-4D8A-B01E-BC5D725DC7EE}" type="slidenum">
              <a:rPr lang="en-US" smtClean="0"/>
              <a:t>‹#›</a:t>
            </a:fld>
            <a:endParaRPr lang="en-US"/>
          </a:p>
        </p:txBody>
      </p:sp>
    </p:spTree>
    <p:extLst>
      <p:ext uri="{BB962C8B-B14F-4D97-AF65-F5344CB8AC3E}">
        <p14:creationId xmlns:p14="http://schemas.microsoft.com/office/powerpoint/2010/main" val="1709292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0174ABA-6B48-4075-9A3E-1BD03EDFC0DC}" type="datetimeFigureOut">
              <a:rPr lang="en-US" smtClean="0"/>
              <a:t>1/9/2018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2DEEE4-8885-4D8A-B01E-BC5D725DC7EE}" type="slidenum">
              <a:rPr lang="en-US" smtClean="0"/>
              <a:t>‹#›</a:t>
            </a:fld>
            <a:endParaRPr lang="en-US"/>
          </a:p>
        </p:txBody>
      </p:sp>
    </p:spTree>
    <p:extLst>
      <p:ext uri="{BB962C8B-B14F-4D97-AF65-F5344CB8AC3E}">
        <p14:creationId xmlns:p14="http://schemas.microsoft.com/office/powerpoint/2010/main" val="998682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174ABA-6B48-4075-9A3E-1BD03EDFC0DC}" type="datetimeFigureOut">
              <a:rPr lang="en-US" smtClean="0"/>
              <a:t>1/9/2018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2DEEE4-8885-4D8A-B01E-BC5D725DC7EE}" type="slidenum">
              <a:rPr lang="en-US" smtClean="0"/>
              <a:t>‹#›</a:t>
            </a:fld>
            <a:endParaRPr lang="en-US"/>
          </a:p>
        </p:txBody>
      </p:sp>
    </p:spTree>
    <p:extLst>
      <p:ext uri="{BB962C8B-B14F-4D97-AF65-F5344CB8AC3E}">
        <p14:creationId xmlns:p14="http://schemas.microsoft.com/office/powerpoint/2010/main" val="1413404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0174ABA-6B48-4075-9A3E-1BD03EDFC0DC}" type="datetimeFigureOut">
              <a:rPr lang="en-US" smtClean="0"/>
              <a:t>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2DEEE4-8885-4D8A-B01E-BC5D725DC7EE}" type="slidenum">
              <a:rPr lang="en-US" smtClean="0"/>
              <a:t>‹#›</a:t>
            </a:fld>
            <a:endParaRPr lang="en-US"/>
          </a:p>
        </p:txBody>
      </p:sp>
    </p:spTree>
    <p:extLst>
      <p:ext uri="{BB962C8B-B14F-4D97-AF65-F5344CB8AC3E}">
        <p14:creationId xmlns:p14="http://schemas.microsoft.com/office/powerpoint/2010/main" val="29844774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2DEEE4-8885-4D8A-B01E-BC5D725DC7EE}" type="slidenum">
              <a:rPr lang="en-US" smtClean="0"/>
              <a:t>‹#›</a:t>
            </a:fld>
            <a:endParaRPr lang="en-US"/>
          </a:p>
        </p:txBody>
      </p:sp>
      <p:sp>
        <p:nvSpPr>
          <p:cNvPr id="5" name="Date Placeholder 4"/>
          <p:cNvSpPr>
            <a:spLocks noGrp="1"/>
          </p:cNvSpPr>
          <p:nvPr>
            <p:ph type="dt" sz="half" idx="10"/>
          </p:nvPr>
        </p:nvSpPr>
        <p:spPr/>
        <p:txBody>
          <a:bodyPr/>
          <a:lstStyle/>
          <a:p>
            <a:fld id="{90174ABA-6B48-4075-9A3E-1BD03EDFC0DC}" type="datetimeFigureOut">
              <a:rPr lang="en-US" smtClean="0"/>
              <a:t>1/9/2018</a:t>
            </a:fld>
            <a:endParaRPr lang="en-US"/>
          </a:p>
        </p:txBody>
      </p:sp>
    </p:spTree>
    <p:extLst>
      <p:ext uri="{BB962C8B-B14F-4D97-AF65-F5344CB8AC3E}">
        <p14:creationId xmlns:p14="http://schemas.microsoft.com/office/powerpoint/2010/main" val="27073184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0174ABA-6B48-4075-9A3E-1BD03EDFC0DC}" type="datetimeFigureOut">
              <a:rPr lang="en-US" smtClean="0"/>
              <a:t>1/9/2018</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52DEEE4-8885-4D8A-B01E-BC5D725DC7EE}" type="slidenum">
              <a:rPr lang="en-US" smtClean="0"/>
              <a:t>‹#›</a:t>
            </a:fld>
            <a:endParaRPr lang="en-US"/>
          </a:p>
        </p:txBody>
      </p:sp>
    </p:spTree>
    <p:extLst>
      <p:ext uri="{BB962C8B-B14F-4D97-AF65-F5344CB8AC3E}">
        <p14:creationId xmlns:p14="http://schemas.microsoft.com/office/powerpoint/2010/main" val="3718743432"/>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solidFill>
                  <a:schemeClr val="accent2">
                    <a:lumMod val="75000"/>
                  </a:schemeClr>
                </a:solidFill>
              </a:rPr>
              <a:t>STATE OF PLAY</a:t>
            </a:r>
            <a:br>
              <a:rPr lang="en-US" dirty="0" smtClean="0">
                <a:solidFill>
                  <a:schemeClr val="accent2">
                    <a:lumMod val="75000"/>
                  </a:schemeClr>
                </a:solidFill>
              </a:rPr>
            </a:br>
            <a:r>
              <a:rPr lang="en-US" sz="4400" dirty="0">
                <a:solidFill>
                  <a:schemeClr val="accent2">
                    <a:lumMod val="50000"/>
                  </a:schemeClr>
                </a:solidFill>
              </a:rPr>
              <a:t/>
            </a:r>
            <a:br>
              <a:rPr lang="en-US" sz="4400" dirty="0">
                <a:solidFill>
                  <a:schemeClr val="accent2">
                    <a:lumMod val="50000"/>
                  </a:schemeClr>
                </a:solidFill>
              </a:rPr>
            </a:br>
            <a:r>
              <a:rPr lang="en-US" sz="4400" dirty="0" smtClean="0">
                <a:solidFill>
                  <a:schemeClr val="accent2">
                    <a:lumMod val="50000"/>
                  </a:schemeClr>
                </a:solidFill>
              </a:rPr>
              <a:t>2018 SESSION</a:t>
            </a:r>
            <a:endParaRPr lang="en-US" sz="4400" dirty="0">
              <a:solidFill>
                <a:schemeClr val="accent2">
                  <a:lumMod val="50000"/>
                </a:schemeClr>
              </a:solidFill>
            </a:endParaRPr>
          </a:p>
        </p:txBody>
      </p:sp>
      <p:sp>
        <p:nvSpPr>
          <p:cNvPr id="3" name="Subtitle 2"/>
          <p:cNvSpPr>
            <a:spLocks noGrp="1"/>
          </p:cNvSpPr>
          <p:nvPr>
            <p:ph type="subTitle" idx="1"/>
          </p:nvPr>
        </p:nvSpPr>
        <p:spPr/>
        <p:txBody>
          <a:bodyPr>
            <a:normAutofit/>
          </a:bodyPr>
          <a:lstStyle/>
          <a:p>
            <a:pPr algn="ctr"/>
            <a:r>
              <a:rPr lang="en-US" sz="2400" dirty="0" smtClean="0"/>
              <a:t>January 9</a:t>
            </a:r>
            <a:r>
              <a:rPr lang="en-US" sz="2400" baseline="30000" dirty="0" smtClean="0"/>
              <a:t>th</a:t>
            </a:r>
            <a:r>
              <a:rPr lang="en-US" sz="2400" dirty="0" smtClean="0"/>
              <a:t>  – March 9</a:t>
            </a:r>
            <a:r>
              <a:rPr lang="en-US" sz="2400" baseline="30000" dirty="0" smtClean="0"/>
              <a:t>th</a:t>
            </a:r>
            <a:r>
              <a:rPr lang="en-US" sz="2400" dirty="0" smtClean="0"/>
              <a:t> </a:t>
            </a:r>
            <a:endParaRPr lang="en-US" sz="2400" dirty="0"/>
          </a:p>
        </p:txBody>
      </p:sp>
    </p:spTree>
    <p:extLst>
      <p:ext uri="{BB962C8B-B14F-4D97-AF65-F5344CB8AC3E}">
        <p14:creationId xmlns:p14="http://schemas.microsoft.com/office/powerpoint/2010/main" val="34213352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000" dirty="0">
                <a:solidFill>
                  <a:schemeClr val="accent2">
                    <a:lumMod val="75000"/>
                  </a:schemeClr>
                </a:solidFill>
              </a:rPr>
              <a:t>Macro Issues</a:t>
            </a:r>
            <a:endParaRPr lang="en-US" sz="6000" dirty="0"/>
          </a:p>
        </p:txBody>
      </p:sp>
      <p:sp>
        <p:nvSpPr>
          <p:cNvPr id="3" name="Content Placeholder 2"/>
          <p:cNvSpPr>
            <a:spLocks noGrp="1"/>
          </p:cNvSpPr>
          <p:nvPr>
            <p:ph idx="1"/>
          </p:nvPr>
        </p:nvSpPr>
        <p:spPr>
          <a:xfrm>
            <a:off x="677334" y="1930400"/>
            <a:ext cx="9508066" cy="3880773"/>
          </a:xfrm>
        </p:spPr>
        <p:txBody>
          <a:bodyPr>
            <a:noAutofit/>
          </a:bodyPr>
          <a:lstStyle/>
          <a:p>
            <a:pPr marL="0" indent="0">
              <a:buNone/>
            </a:pPr>
            <a:r>
              <a:rPr lang="en-US" sz="2800" b="1" u="sng" dirty="0"/>
              <a:t>K-12 EDUCATION</a:t>
            </a:r>
            <a:r>
              <a:rPr lang="en-US" sz="2800" b="1" dirty="0"/>
              <a:t>: </a:t>
            </a:r>
            <a:r>
              <a:rPr lang="en-US" sz="2800" dirty="0"/>
              <a:t>House Speaker Richard Corcoran, R-Land O' Lakes, has made clear he wants to continue expanding school-choice programs, which draw opposition from Democrats and many public-school officials. The House has started moving forward with a bill that would offer voucher-like scholarships to students who are bullied in public schools. Meanwhile, the House and Senate face a key budget disagreement on the use of increased property-tax revenues in funding public schools.</a:t>
            </a:r>
          </a:p>
        </p:txBody>
      </p:sp>
    </p:spTree>
    <p:extLst>
      <p:ext uri="{BB962C8B-B14F-4D97-AF65-F5344CB8AC3E}">
        <p14:creationId xmlns:p14="http://schemas.microsoft.com/office/powerpoint/2010/main" val="29423093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000" dirty="0">
                <a:solidFill>
                  <a:schemeClr val="accent2">
                    <a:lumMod val="75000"/>
                  </a:schemeClr>
                </a:solidFill>
              </a:rPr>
              <a:t>Macro Issues</a:t>
            </a:r>
            <a:endParaRPr lang="en-US" sz="6000" dirty="0"/>
          </a:p>
        </p:txBody>
      </p:sp>
      <p:sp>
        <p:nvSpPr>
          <p:cNvPr id="3" name="Content Placeholder 2"/>
          <p:cNvSpPr>
            <a:spLocks noGrp="1"/>
          </p:cNvSpPr>
          <p:nvPr>
            <p:ph idx="1"/>
          </p:nvPr>
        </p:nvSpPr>
        <p:spPr>
          <a:xfrm>
            <a:off x="677334" y="1930400"/>
            <a:ext cx="8596668" cy="3880773"/>
          </a:xfrm>
        </p:spPr>
        <p:txBody>
          <a:bodyPr>
            <a:noAutofit/>
          </a:bodyPr>
          <a:lstStyle/>
          <a:p>
            <a:pPr marL="0" indent="0">
              <a:buNone/>
            </a:pPr>
            <a:r>
              <a:rPr lang="en-US" sz="2800" b="1" u="sng" dirty="0"/>
              <a:t>TAX CUTS</a:t>
            </a:r>
            <a:r>
              <a:rPr lang="en-US" sz="2800" dirty="0"/>
              <a:t>: Since taking office in 2011, Scott has made cutting taxes a hallmark of his administration. As he enters his final legislative session, Scott has proposed $180 million in tax and fee cuts. The proposal, however, does not include major changes in the tax system. Instead, it includes a 10-day sales tax “holiday” for back-to-school shoppers and reductions in motorist-related fees, including fees for obtaining and renewing driver's licenses.</a:t>
            </a:r>
          </a:p>
        </p:txBody>
      </p:sp>
    </p:spTree>
    <p:extLst>
      <p:ext uri="{BB962C8B-B14F-4D97-AF65-F5344CB8AC3E}">
        <p14:creationId xmlns:p14="http://schemas.microsoft.com/office/powerpoint/2010/main" val="38302438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000" dirty="0" smtClean="0">
                <a:solidFill>
                  <a:schemeClr val="accent2">
                    <a:lumMod val="75000"/>
                  </a:schemeClr>
                </a:solidFill>
              </a:rPr>
              <a:t>Politics</a:t>
            </a:r>
            <a:endParaRPr lang="en-US" sz="6000" dirty="0"/>
          </a:p>
        </p:txBody>
      </p:sp>
      <p:sp>
        <p:nvSpPr>
          <p:cNvPr id="3" name="Content Placeholder 2"/>
          <p:cNvSpPr>
            <a:spLocks noGrp="1"/>
          </p:cNvSpPr>
          <p:nvPr>
            <p:ph idx="1"/>
          </p:nvPr>
        </p:nvSpPr>
        <p:spPr>
          <a:xfrm>
            <a:off x="677334" y="1930400"/>
            <a:ext cx="9067799" cy="3880773"/>
          </a:xfrm>
        </p:spPr>
        <p:txBody>
          <a:bodyPr>
            <a:normAutofit/>
          </a:bodyPr>
          <a:lstStyle/>
          <a:p>
            <a:pPr marL="0" indent="0" algn="ctr">
              <a:buNone/>
            </a:pPr>
            <a:r>
              <a:rPr lang="en-US" sz="3200" dirty="0" smtClean="0"/>
              <a:t>10 Lawmakers have left office since last session</a:t>
            </a:r>
          </a:p>
          <a:p>
            <a:pPr marL="0" indent="0" algn="ctr">
              <a:buNone/>
            </a:pPr>
            <a:endParaRPr lang="en-US" sz="1000" dirty="0" smtClean="0"/>
          </a:p>
          <a:p>
            <a:pPr marL="0" indent="0" algn="ctr">
              <a:buNone/>
            </a:pPr>
            <a:r>
              <a:rPr lang="en-US" sz="2800" i="1" dirty="0" smtClean="0"/>
              <a:t>(Scandal, appointment to higher office, death)</a:t>
            </a:r>
          </a:p>
          <a:p>
            <a:pPr marL="0" indent="0" algn="ctr">
              <a:buNone/>
            </a:pPr>
            <a:endParaRPr lang="en-US" sz="1000" i="1" dirty="0" smtClean="0"/>
          </a:p>
          <a:p>
            <a:pPr marL="0" indent="0" algn="ctr">
              <a:buNone/>
            </a:pPr>
            <a:r>
              <a:rPr lang="en-US" sz="3200" dirty="0" smtClean="0"/>
              <a:t>4 have been replaced</a:t>
            </a:r>
          </a:p>
          <a:p>
            <a:pPr marL="0" indent="0" algn="ctr">
              <a:buNone/>
            </a:pPr>
            <a:endParaRPr lang="en-US" sz="1000" dirty="0" smtClean="0"/>
          </a:p>
          <a:p>
            <a:pPr marL="0" indent="0" algn="ctr">
              <a:buNone/>
            </a:pPr>
            <a:r>
              <a:rPr lang="en-US" sz="3200" dirty="0" smtClean="0"/>
              <a:t>Which leaves us with 154 out of 160</a:t>
            </a:r>
            <a:endParaRPr lang="en-US" sz="3200" dirty="0"/>
          </a:p>
        </p:txBody>
      </p:sp>
    </p:spTree>
    <p:extLst>
      <p:ext uri="{BB962C8B-B14F-4D97-AF65-F5344CB8AC3E}">
        <p14:creationId xmlns:p14="http://schemas.microsoft.com/office/powerpoint/2010/main" val="16699516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000" dirty="0">
                <a:solidFill>
                  <a:schemeClr val="accent2">
                    <a:lumMod val="75000"/>
                  </a:schemeClr>
                </a:solidFill>
              </a:rPr>
              <a:t>Politics</a:t>
            </a:r>
            <a:endParaRPr lang="en-US" sz="6000" dirty="0"/>
          </a:p>
        </p:txBody>
      </p:sp>
      <p:sp>
        <p:nvSpPr>
          <p:cNvPr id="3" name="Content Placeholder 2"/>
          <p:cNvSpPr>
            <a:spLocks noGrp="1"/>
          </p:cNvSpPr>
          <p:nvPr>
            <p:ph idx="1"/>
          </p:nvPr>
        </p:nvSpPr>
        <p:spPr/>
        <p:txBody>
          <a:bodyPr>
            <a:normAutofit/>
          </a:bodyPr>
          <a:lstStyle/>
          <a:p>
            <a:pPr marL="0" indent="0" algn="ctr">
              <a:buNone/>
            </a:pPr>
            <a:r>
              <a:rPr lang="en-US" sz="3200" dirty="0" err="1" smtClean="0"/>
              <a:t>Latvala</a:t>
            </a:r>
            <a:r>
              <a:rPr lang="en-US" sz="3200" dirty="0" smtClean="0"/>
              <a:t> Sexual Harassment Allegations</a:t>
            </a:r>
            <a:endParaRPr lang="en-US" sz="3200" dirty="0"/>
          </a:p>
        </p:txBody>
      </p:sp>
    </p:spTree>
    <p:extLst>
      <p:ext uri="{BB962C8B-B14F-4D97-AF65-F5344CB8AC3E}">
        <p14:creationId xmlns:p14="http://schemas.microsoft.com/office/powerpoint/2010/main" val="8493834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000" dirty="0">
                <a:solidFill>
                  <a:schemeClr val="accent2">
                    <a:lumMod val="75000"/>
                  </a:schemeClr>
                </a:solidFill>
              </a:rPr>
              <a:t>Politics</a:t>
            </a:r>
            <a:endParaRPr lang="en-US" sz="6000" dirty="0"/>
          </a:p>
        </p:txBody>
      </p:sp>
      <p:sp>
        <p:nvSpPr>
          <p:cNvPr id="3" name="Content Placeholder 2"/>
          <p:cNvSpPr>
            <a:spLocks noGrp="1"/>
          </p:cNvSpPr>
          <p:nvPr>
            <p:ph idx="1"/>
          </p:nvPr>
        </p:nvSpPr>
        <p:spPr>
          <a:xfrm>
            <a:off x="677334" y="1718733"/>
            <a:ext cx="8596668" cy="3880773"/>
          </a:xfrm>
        </p:spPr>
        <p:txBody>
          <a:bodyPr>
            <a:noAutofit/>
          </a:bodyPr>
          <a:lstStyle/>
          <a:p>
            <a:pPr marL="0" indent="0" algn="ctr">
              <a:buNone/>
            </a:pPr>
            <a:r>
              <a:rPr lang="en-US" sz="2800" dirty="0" smtClean="0"/>
              <a:t>Governor Rick Scott considering a run for U.S. Senate</a:t>
            </a:r>
          </a:p>
          <a:p>
            <a:pPr marL="0" indent="0" algn="ctr">
              <a:buNone/>
            </a:pPr>
            <a:r>
              <a:rPr lang="en-US" sz="2800" dirty="0" smtClean="0"/>
              <a:t>&amp;</a:t>
            </a:r>
          </a:p>
          <a:p>
            <a:pPr marL="0" indent="0" algn="ctr">
              <a:buNone/>
            </a:pPr>
            <a:r>
              <a:rPr lang="en-US" sz="2800" dirty="0" smtClean="0"/>
              <a:t>Agriculture Commissioner, Adam Putnam, is running for Governor</a:t>
            </a:r>
          </a:p>
          <a:p>
            <a:pPr marL="0" indent="0" algn="ctr">
              <a:buNone/>
            </a:pPr>
            <a:r>
              <a:rPr lang="en-US" sz="2800" dirty="0" smtClean="0"/>
              <a:t>&amp;</a:t>
            </a:r>
          </a:p>
          <a:p>
            <a:pPr marL="0" indent="0" algn="ctr">
              <a:buNone/>
            </a:pPr>
            <a:r>
              <a:rPr lang="en-US" sz="2800" dirty="0" smtClean="0"/>
              <a:t>House Speaker Richard Corcoran is close to launching a run for Governor (March)</a:t>
            </a:r>
            <a:endParaRPr lang="en-US" sz="2800" dirty="0"/>
          </a:p>
        </p:txBody>
      </p:sp>
    </p:spTree>
    <p:extLst>
      <p:ext uri="{BB962C8B-B14F-4D97-AF65-F5344CB8AC3E}">
        <p14:creationId xmlns:p14="http://schemas.microsoft.com/office/powerpoint/2010/main" val="33967170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9855199" cy="1320800"/>
          </a:xfrm>
        </p:spPr>
        <p:txBody>
          <a:bodyPr>
            <a:noAutofit/>
          </a:bodyPr>
          <a:lstStyle/>
          <a:p>
            <a:r>
              <a:rPr lang="en-US" sz="4400" dirty="0">
                <a:solidFill>
                  <a:schemeClr val="accent2">
                    <a:lumMod val="75000"/>
                  </a:schemeClr>
                </a:solidFill>
              </a:rPr>
              <a:t>SB 540  by Senator Dorothy </a:t>
            </a:r>
            <a:r>
              <a:rPr lang="en-US" sz="4400" dirty="0" err="1">
                <a:solidFill>
                  <a:schemeClr val="accent2">
                    <a:lumMod val="75000"/>
                  </a:schemeClr>
                </a:solidFill>
              </a:rPr>
              <a:t>Hukill</a:t>
            </a:r>
            <a:r>
              <a:rPr lang="en-US" sz="4400" dirty="0">
                <a:solidFill>
                  <a:schemeClr val="accent2">
                    <a:lumMod val="75000"/>
                  </a:schemeClr>
                </a:solidFill>
              </a:rPr>
              <a:t/>
            </a:r>
            <a:br>
              <a:rPr lang="en-US" sz="4400" dirty="0">
                <a:solidFill>
                  <a:schemeClr val="accent2">
                    <a:lumMod val="75000"/>
                  </a:schemeClr>
                </a:solidFill>
              </a:rPr>
            </a:br>
            <a:r>
              <a:rPr lang="en-US" sz="4400" dirty="0">
                <a:solidFill>
                  <a:schemeClr val="accent2">
                    <a:lumMod val="75000"/>
                  </a:schemeClr>
                </a:solidFill>
              </a:rPr>
              <a:t>HB 831 by Representative </a:t>
            </a:r>
            <a:r>
              <a:rPr lang="en-US" sz="4400" dirty="0" err="1">
                <a:solidFill>
                  <a:schemeClr val="accent2">
                    <a:lumMod val="75000"/>
                  </a:schemeClr>
                </a:solidFill>
              </a:rPr>
              <a:t>Gruters</a:t>
            </a:r>
            <a:endParaRPr lang="en-US" sz="4400" dirty="0">
              <a:solidFill>
                <a:schemeClr val="accent2">
                  <a:lumMod val="75000"/>
                </a:schemeClr>
              </a:solidFill>
            </a:endParaRPr>
          </a:p>
        </p:txBody>
      </p:sp>
      <p:sp>
        <p:nvSpPr>
          <p:cNvPr id="3" name="Content Placeholder 2"/>
          <p:cNvSpPr>
            <a:spLocks noGrp="1"/>
          </p:cNvSpPr>
          <p:nvPr>
            <p:ph idx="1"/>
          </p:nvPr>
        </p:nvSpPr>
        <p:spPr>
          <a:xfrm>
            <a:off x="677333" y="2346856"/>
            <a:ext cx="8596668" cy="3880773"/>
          </a:xfrm>
        </p:spPr>
        <p:txBody>
          <a:bodyPr>
            <a:normAutofit/>
          </a:bodyPr>
          <a:lstStyle/>
          <a:p>
            <a:r>
              <a:rPr lang="en-US" sz="2800" dirty="0" smtClean="0"/>
              <a:t>2+2 </a:t>
            </a:r>
            <a:r>
              <a:rPr lang="en-US" sz="2800" dirty="0"/>
              <a:t>Program</a:t>
            </a:r>
          </a:p>
          <a:p>
            <a:r>
              <a:rPr lang="en-US" sz="2800" dirty="0"/>
              <a:t>Florida Community College System</a:t>
            </a:r>
          </a:p>
          <a:p>
            <a:r>
              <a:rPr lang="en-US" sz="2800" dirty="0"/>
              <a:t>Performance Funding</a:t>
            </a:r>
          </a:p>
          <a:p>
            <a:r>
              <a:rPr lang="en-US" sz="2800" dirty="0"/>
              <a:t>Direct Service Organizations</a:t>
            </a:r>
          </a:p>
          <a:p>
            <a:r>
              <a:rPr lang="en-US" sz="2800" dirty="0"/>
              <a:t>Enrollment Caps</a:t>
            </a:r>
          </a:p>
          <a:p>
            <a:r>
              <a:rPr lang="en-US" sz="2800" dirty="0"/>
              <a:t>Local </a:t>
            </a:r>
            <a:r>
              <a:rPr lang="en-US" sz="2800" dirty="0" smtClean="0"/>
              <a:t>Governance</a:t>
            </a:r>
            <a:endParaRPr lang="en-US" sz="2800" dirty="0"/>
          </a:p>
        </p:txBody>
      </p:sp>
    </p:spTree>
    <p:extLst>
      <p:ext uri="{BB962C8B-B14F-4D97-AF65-F5344CB8AC3E}">
        <p14:creationId xmlns:p14="http://schemas.microsoft.com/office/powerpoint/2010/main" val="5891547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000" dirty="0" smtClean="0">
                <a:solidFill>
                  <a:schemeClr val="accent2">
                    <a:lumMod val="75000"/>
                  </a:schemeClr>
                </a:solidFill>
              </a:rPr>
              <a:t>2+2 Program</a:t>
            </a:r>
            <a:endParaRPr lang="en-US" sz="6000" dirty="0">
              <a:solidFill>
                <a:schemeClr val="accent2">
                  <a:lumMod val="75000"/>
                </a:schemeClr>
              </a:solidFill>
            </a:endParaRPr>
          </a:p>
        </p:txBody>
      </p:sp>
      <p:sp>
        <p:nvSpPr>
          <p:cNvPr id="3" name="Content Placeholder 2"/>
          <p:cNvSpPr>
            <a:spLocks noGrp="1"/>
          </p:cNvSpPr>
          <p:nvPr>
            <p:ph idx="1"/>
          </p:nvPr>
        </p:nvSpPr>
        <p:spPr/>
        <p:txBody>
          <a:bodyPr>
            <a:normAutofit/>
          </a:bodyPr>
          <a:lstStyle/>
          <a:p>
            <a:pPr marL="0" indent="0" algn="ctr">
              <a:buNone/>
            </a:pPr>
            <a:r>
              <a:rPr lang="en-US" sz="3200" dirty="0" smtClean="0"/>
              <a:t>We welcome recommendations from the legislature that can further strengthen these partnerships.</a:t>
            </a:r>
            <a:endParaRPr lang="en-US" sz="3200" dirty="0"/>
          </a:p>
        </p:txBody>
      </p:sp>
    </p:spTree>
    <p:extLst>
      <p:ext uri="{BB962C8B-B14F-4D97-AF65-F5344CB8AC3E}">
        <p14:creationId xmlns:p14="http://schemas.microsoft.com/office/powerpoint/2010/main" val="41063664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6000" dirty="0" smtClean="0">
                <a:solidFill>
                  <a:schemeClr val="accent2">
                    <a:lumMod val="75000"/>
                  </a:schemeClr>
                </a:solidFill>
              </a:rPr>
              <a:t>Florida Community College System</a:t>
            </a:r>
            <a:endParaRPr lang="en-US" sz="6000" dirty="0">
              <a:solidFill>
                <a:schemeClr val="accent2">
                  <a:lumMod val="75000"/>
                </a:schemeClr>
              </a:solidFill>
            </a:endParaRPr>
          </a:p>
        </p:txBody>
      </p:sp>
      <p:sp>
        <p:nvSpPr>
          <p:cNvPr id="3" name="Content Placeholder 2"/>
          <p:cNvSpPr>
            <a:spLocks noGrp="1"/>
          </p:cNvSpPr>
          <p:nvPr>
            <p:ph idx="1"/>
          </p:nvPr>
        </p:nvSpPr>
        <p:spPr/>
        <p:txBody>
          <a:bodyPr>
            <a:normAutofit/>
          </a:bodyPr>
          <a:lstStyle/>
          <a:p>
            <a:pPr marL="0" indent="0">
              <a:buNone/>
            </a:pPr>
            <a:endParaRPr lang="en-US" sz="3200" dirty="0" smtClean="0"/>
          </a:p>
          <a:p>
            <a:pPr marL="0" indent="0" algn="ctr">
              <a:buNone/>
            </a:pPr>
            <a:r>
              <a:rPr lang="en-US" sz="3200" dirty="0" smtClean="0"/>
              <a:t>Changing our system name back to the Florida Community College System does not reflect the evolution of the progressive system we have become.</a:t>
            </a:r>
            <a:endParaRPr lang="en-US" sz="3200" dirty="0"/>
          </a:p>
        </p:txBody>
      </p:sp>
    </p:spTree>
    <p:extLst>
      <p:ext uri="{BB962C8B-B14F-4D97-AF65-F5344CB8AC3E}">
        <p14:creationId xmlns:p14="http://schemas.microsoft.com/office/powerpoint/2010/main" val="37309520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000" dirty="0" smtClean="0">
                <a:solidFill>
                  <a:schemeClr val="accent2">
                    <a:lumMod val="75000"/>
                  </a:schemeClr>
                </a:solidFill>
              </a:rPr>
              <a:t>Performance Funding </a:t>
            </a:r>
            <a:endParaRPr lang="en-US" sz="6000" dirty="0">
              <a:solidFill>
                <a:schemeClr val="accent2">
                  <a:lumMod val="75000"/>
                </a:schemeClr>
              </a:solidFill>
            </a:endParaRPr>
          </a:p>
        </p:txBody>
      </p:sp>
      <p:sp>
        <p:nvSpPr>
          <p:cNvPr id="3" name="Content Placeholder 2"/>
          <p:cNvSpPr>
            <a:spLocks noGrp="1"/>
          </p:cNvSpPr>
          <p:nvPr>
            <p:ph idx="1"/>
          </p:nvPr>
        </p:nvSpPr>
        <p:spPr/>
        <p:txBody>
          <a:bodyPr>
            <a:normAutofit/>
          </a:bodyPr>
          <a:lstStyle/>
          <a:p>
            <a:pPr marL="0" indent="0" algn="ctr">
              <a:buNone/>
            </a:pPr>
            <a:r>
              <a:rPr lang="en-US" sz="3200" dirty="0" smtClean="0"/>
              <a:t>There are concerns about the metric that links college performance funds to the number of enrolled full-time in each of our colleges.</a:t>
            </a:r>
            <a:endParaRPr lang="en-US" sz="3200" dirty="0"/>
          </a:p>
        </p:txBody>
      </p:sp>
    </p:spTree>
    <p:extLst>
      <p:ext uri="{BB962C8B-B14F-4D97-AF65-F5344CB8AC3E}">
        <p14:creationId xmlns:p14="http://schemas.microsoft.com/office/powerpoint/2010/main" val="10765627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6000" dirty="0" smtClean="0">
                <a:solidFill>
                  <a:schemeClr val="accent2">
                    <a:lumMod val="75000"/>
                  </a:schemeClr>
                </a:solidFill>
              </a:rPr>
              <a:t>Direct Service Organizations</a:t>
            </a:r>
            <a:endParaRPr lang="en-US" sz="6000" dirty="0">
              <a:solidFill>
                <a:schemeClr val="accent2">
                  <a:lumMod val="75000"/>
                </a:schemeClr>
              </a:solidFill>
            </a:endParaRPr>
          </a:p>
        </p:txBody>
      </p:sp>
      <p:sp>
        <p:nvSpPr>
          <p:cNvPr id="3" name="Content Placeholder 2"/>
          <p:cNvSpPr>
            <a:spLocks noGrp="1"/>
          </p:cNvSpPr>
          <p:nvPr>
            <p:ph idx="1"/>
          </p:nvPr>
        </p:nvSpPr>
        <p:spPr/>
        <p:txBody>
          <a:bodyPr>
            <a:normAutofit/>
          </a:bodyPr>
          <a:lstStyle/>
          <a:p>
            <a:pPr marL="0" indent="0">
              <a:buNone/>
            </a:pPr>
            <a:endParaRPr lang="en-US" sz="3200" dirty="0" smtClean="0"/>
          </a:p>
          <a:p>
            <a:pPr marL="0" indent="0" algn="ctr">
              <a:buNone/>
            </a:pPr>
            <a:r>
              <a:rPr lang="en-US" sz="3200" dirty="0" smtClean="0"/>
              <a:t>Mandating what colleges can spend on staff that raises funds will only be to the detriment of our students and programs.</a:t>
            </a:r>
            <a:endParaRPr lang="en-US" sz="3200" dirty="0"/>
          </a:p>
        </p:txBody>
      </p:sp>
    </p:spTree>
    <p:extLst>
      <p:ext uri="{BB962C8B-B14F-4D97-AF65-F5344CB8AC3E}">
        <p14:creationId xmlns:p14="http://schemas.microsoft.com/office/powerpoint/2010/main" val="29750383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87400"/>
          </a:xfrm>
        </p:spPr>
        <p:txBody>
          <a:bodyPr>
            <a:noAutofit/>
          </a:bodyPr>
          <a:lstStyle/>
          <a:p>
            <a:pPr algn="ctr"/>
            <a:r>
              <a:rPr lang="en-US" sz="6000" dirty="0" smtClean="0">
                <a:solidFill>
                  <a:schemeClr val="accent2">
                    <a:lumMod val="75000"/>
                  </a:schemeClr>
                </a:solidFill>
              </a:rPr>
              <a:t>Players</a:t>
            </a:r>
            <a:endParaRPr lang="en-US" sz="5400" dirty="0">
              <a:solidFill>
                <a:schemeClr val="accent2">
                  <a:lumMod val="75000"/>
                </a:schemeClr>
              </a:solidFill>
            </a:endParaRPr>
          </a:p>
        </p:txBody>
      </p:sp>
      <p:sp>
        <p:nvSpPr>
          <p:cNvPr id="4" name="Content Placeholder 3"/>
          <p:cNvSpPr>
            <a:spLocks noGrp="1"/>
          </p:cNvSpPr>
          <p:nvPr>
            <p:ph sz="half" idx="1"/>
          </p:nvPr>
        </p:nvSpPr>
        <p:spPr>
          <a:xfrm>
            <a:off x="777192" y="3092313"/>
            <a:ext cx="4434552" cy="1457594"/>
          </a:xfrm>
        </p:spPr>
        <p:txBody>
          <a:bodyPr>
            <a:normAutofit/>
          </a:bodyPr>
          <a:lstStyle/>
          <a:p>
            <a:pPr marL="0" indent="0" algn="ctr">
              <a:buNone/>
            </a:pPr>
            <a:r>
              <a:rPr lang="en-US" sz="4000" dirty="0" smtClean="0"/>
              <a:t>Governor</a:t>
            </a:r>
          </a:p>
          <a:p>
            <a:pPr marL="0" indent="0" algn="ctr">
              <a:buNone/>
            </a:pPr>
            <a:r>
              <a:rPr lang="en-US" sz="4000" dirty="0" smtClean="0"/>
              <a:t>Rick Scott</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32449" y="1795460"/>
            <a:ext cx="3294732" cy="4051300"/>
          </a:xfrm>
          <a:prstGeom prst="rect">
            <a:avLst/>
          </a:prstGeom>
        </p:spPr>
      </p:pic>
    </p:spTree>
    <p:extLst>
      <p:ext uri="{BB962C8B-B14F-4D97-AF65-F5344CB8AC3E}">
        <p14:creationId xmlns:p14="http://schemas.microsoft.com/office/powerpoint/2010/main" val="41522648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000" dirty="0" smtClean="0">
                <a:solidFill>
                  <a:schemeClr val="accent2">
                    <a:lumMod val="75000"/>
                  </a:schemeClr>
                </a:solidFill>
              </a:rPr>
              <a:t>Enrollment Caps</a:t>
            </a:r>
            <a:endParaRPr lang="en-US" sz="6000" dirty="0">
              <a:solidFill>
                <a:schemeClr val="accent2">
                  <a:lumMod val="75000"/>
                </a:schemeClr>
              </a:solidFill>
            </a:endParaRPr>
          </a:p>
        </p:txBody>
      </p:sp>
      <p:sp>
        <p:nvSpPr>
          <p:cNvPr id="3" name="Content Placeholder 2"/>
          <p:cNvSpPr>
            <a:spLocks noGrp="1"/>
          </p:cNvSpPr>
          <p:nvPr>
            <p:ph idx="1"/>
          </p:nvPr>
        </p:nvSpPr>
        <p:spPr/>
        <p:txBody>
          <a:bodyPr/>
          <a:lstStyle/>
          <a:p>
            <a:pPr marL="0" indent="0" algn="ctr">
              <a:buNone/>
            </a:pPr>
            <a:r>
              <a:rPr lang="en-US" sz="3200" dirty="0"/>
              <a:t>Baccalaureate programs exist to meet market demand, CAPS will only disrupt that! Our programs should be market-driven.</a:t>
            </a:r>
          </a:p>
          <a:p>
            <a:pPr marL="0" indent="0">
              <a:buNone/>
            </a:pPr>
            <a:endParaRPr lang="en-US" dirty="0"/>
          </a:p>
        </p:txBody>
      </p:sp>
    </p:spTree>
    <p:extLst>
      <p:ext uri="{BB962C8B-B14F-4D97-AF65-F5344CB8AC3E}">
        <p14:creationId xmlns:p14="http://schemas.microsoft.com/office/powerpoint/2010/main" val="3699914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000" dirty="0" smtClean="0">
                <a:solidFill>
                  <a:schemeClr val="accent2">
                    <a:lumMod val="75000"/>
                  </a:schemeClr>
                </a:solidFill>
              </a:rPr>
              <a:t>Local Governance</a:t>
            </a:r>
            <a:endParaRPr lang="en-US" sz="6000" dirty="0">
              <a:solidFill>
                <a:schemeClr val="accent2">
                  <a:lumMod val="75000"/>
                </a:schemeClr>
              </a:solidFill>
            </a:endParaRPr>
          </a:p>
        </p:txBody>
      </p:sp>
      <p:sp>
        <p:nvSpPr>
          <p:cNvPr id="3" name="Content Placeholder 2"/>
          <p:cNvSpPr>
            <a:spLocks noGrp="1"/>
          </p:cNvSpPr>
          <p:nvPr>
            <p:ph idx="1"/>
          </p:nvPr>
        </p:nvSpPr>
        <p:spPr/>
        <p:txBody>
          <a:bodyPr>
            <a:normAutofit/>
          </a:bodyPr>
          <a:lstStyle/>
          <a:p>
            <a:pPr marL="0" indent="0" algn="ctr">
              <a:buNone/>
            </a:pPr>
            <a:r>
              <a:rPr lang="en-US" sz="3200" dirty="0" smtClean="0"/>
              <a:t>SB 540 seeks to change FCS governance from individual local boards to include a statewide board as well.</a:t>
            </a:r>
            <a:endParaRPr lang="en-US" sz="3200" dirty="0"/>
          </a:p>
        </p:txBody>
      </p:sp>
    </p:spTree>
    <p:extLst>
      <p:ext uri="{BB962C8B-B14F-4D97-AF65-F5344CB8AC3E}">
        <p14:creationId xmlns:p14="http://schemas.microsoft.com/office/powerpoint/2010/main" val="30572621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000" dirty="0" smtClean="0">
                <a:solidFill>
                  <a:schemeClr val="accent2">
                    <a:lumMod val="75000"/>
                  </a:schemeClr>
                </a:solidFill>
              </a:rPr>
              <a:t>Thank you</a:t>
            </a:r>
            <a:endParaRPr lang="en-US" sz="6000" dirty="0">
              <a:solidFill>
                <a:schemeClr val="accent2">
                  <a:lumMod val="75000"/>
                </a:schemeClr>
              </a:solidFill>
            </a:endParaRPr>
          </a:p>
        </p:txBody>
      </p:sp>
      <p:sp>
        <p:nvSpPr>
          <p:cNvPr id="3" name="Content Placeholder 2"/>
          <p:cNvSpPr>
            <a:spLocks noGrp="1"/>
          </p:cNvSpPr>
          <p:nvPr>
            <p:ph idx="1"/>
          </p:nvPr>
        </p:nvSpPr>
        <p:spPr/>
        <p:txBody>
          <a:bodyPr>
            <a:normAutofit/>
          </a:bodyPr>
          <a:lstStyle/>
          <a:p>
            <a:pPr marL="0" indent="0" algn="ctr">
              <a:buNone/>
            </a:pPr>
            <a:r>
              <a:rPr lang="en-US" sz="3200" dirty="0" smtClean="0"/>
              <a:t>Now go storm the Capitol!</a:t>
            </a:r>
            <a:endParaRPr lang="en-US" sz="3200" dirty="0"/>
          </a:p>
        </p:txBody>
      </p:sp>
    </p:spTree>
    <p:extLst>
      <p:ext uri="{BB962C8B-B14F-4D97-AF65-F5344CB8AC3E}">
        <p14:creationId xmlns:p14="http://schemas.microsoft.com/office/powerpoint/2010/main" val="20115488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000" dirty="0" smtClean="0">
                <a:solidFill>
                  <a:schemeClr val="accent2">
                    <a:lumMod val="75000"/>
                  </a:schemeClr>
                </a:solidFill>
              </a:rPr>
              <a:t>Players</a:t>
            </a:r>
            <a:endParaRPr lang="en-US" sz="5400" dirty="0">
              <a:solidFill>
                <a:schemeClr val="accent2">
                  <a:lumMod val="75000"/>
                </a:schemeClr>
              </a:solidFill>
            </a:endParaRPr>
          </a:p>
        </p:txBody>
      </p:sp>
      <p:pic>
        <p:nvPicPr>
          <p:cNvPr id="9" name="Content Placeholder 8"/>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313855" y="2160588"/>
            <a:ext cx="2911077" cy="3881437"/>
          </a:xfrm>
        </p:spPr>
      </p:pic>
      <p:sp>
        <p:nvSpPr>
          <p:cNvPr id="8" name="Content Placeholder 7"/>
          <p:cNvSpPr>
            <a:spLocks noGrp="1"/>
          </p:cNvSpPr>
          <p:nvPr>
            <p:ph sz="half" idx="2"/>
          </p:nvPr>
        </p:nvSpPr>
        <p:spPr>
          <a:xfrm>
            <a:off x="4886770" y="2700866"/>
            <a:ext cx="4184034" cy="2800879"/>
          </a:xfrm>
        </p:spPr>
        <p:txBody>
          <a:bodyPr>
            <a:normAutofit/>
          </a:bodyPr>
          <a:lstStyle/>
          <a:p>
            <a:pPr marL="0" indent="0" algn="ctr">
              <a:buNone/>
            </a:pPr>
            <a:r>
              <a:rPr lang="en-US" sz="4000" dirty="0" smtClean="0"/>
              <a:t>Senator </a:t>
            </a:r>
          </a:p>
          <a:p>
            <a:pPr marL="0" indent="0" algn="ctr">
              <a:buNone/>
            </a:pPr>
            <a:r>
              <a:rPr lang="en-US" sz="4000" dirty="0" smtClean="0"/>
              <a:t>Bill Galvano</a:t>
            </a:r>
          </a:p>
          <a:p>
            <a:pPr marL="0" indent="0" algn="ctr">
              <a:buNone/>
            </a:pPr>
            <a:endParaRPr lang="en-US" sz="2000" dirty="0"/>
          </a:p>
          <a:p>
            <a:pPr marL="0" indent="0" algn="ctr">
              <a:buNone/>
            </a:pPr>
            <a:r>
              <a:rPr lang="en-US" sz="3200" dirty="0" smtClean="0"/>
              <a:t>R-21</a:t>
            </a:r>
          </a:p>
          <a:p>
            <a:pPr marL="0" indent="0" algn="ctr">
              <a:buNone/>
            </a:pPr>
            <a:endParaRPr lang="en-US" sz="3600" dirty="0"/>
          </a:p>
        </p:txBody>
      </p:sp>
    </p:spTree>
    <p:extLst>
      <p:ext uri="{BB962C8B-B14F-4D97-AF65-F5344CB8AC3E}">
        <p14:creationId xmlns:p14="http://schemas.microsoft.com/office/powerpoint/2010/main" val="24341771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000" dirty="0" smtClean="0">
                <a:solidFill>
                  <a:schemeClr val="accent2">
                    <a:lumMod val="75000"/>
                  </a:schemeClr>
                </a:solidFill>
              </a:rPr>
              <a:t>Players</a:t>
            </a:r>
            <a:endParaRPr lang="en-US" sz="5400" dirty="0">
              <a:solidFill>
                <a:schemeClr val="accent2">
                  <a:lumMod val="75000"/>
                </a:schemeClr>
              </a:solidFill>
            </a:endParaRPr>
          </a:p>
        </p:txBody>
      </p:sp>
      <p:sp>
        <p:nvSpPr>
          <p:cNvPr id="3" name="Content Placeholder 2"/>
          <p:cNvSpPr>
            <a:spLocks noGrp="1"/>
          </p:cNvSpPr>
          <p:nvPr>
            <p:ph sz="half" idx="1"/>
          </p:nvPr>
        </p:nvSpPr>
        <p:spPr>
          <a:xfrm>
            <a:off x="791633" y="2820811"/>
            <a:ext cx="4184035" cy="2555344"/>
          </a:xfrm>
        </p:spPr>
        <p:txBody>
          <a:bodyPr>
            <a:normAutofit/>
          </a:bodyPr>
          <a:lstStyle/>
          <a:p>
            <a:pPr marL="0" indent="0" algn="ctr">
              <a:buNone/>
            </a:pPr>
            <a:r>
              <a:rPr lang="en-US" sz="4000" dirty="0" smtClean="0"/>
              <a:t>Speaker </a:t>
            </a:r>
          </a:p>
          <a:p>
            <a:pPr marL="0" indent="0" algn="ctr">
              <a:buNone/>
            </a:pPr>
            <a:r>
              <a:rPr lang="en-US" sz="4000" dirty="0" smtClean="0"/>
              <a:t>Richard Corcoran</a:t>
            </a:r>
          </a:p>
          <a:p>
            <a:pPr marL="0" indent="0" algn="ctr">
              <a:buNone/>
            </a:pPr>
            <a:endParaRPr lang="en-US" sz="2000" dirty="0"/>
          </a:p>
          <a:p>
            <a:pPr marL="0" indent="0" algn="ctr">
              <a:buNone/>
            </a:pPr>
            <a:r>
              <a:rPr lang="en-US" sz="3200" dirty="0" smtClean="0"/>
              <a:t>R-37</a:t>
            </a:r>
            <a:endParaRPr lang="en-US" sz="3200" dirty="0"/>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723466" y="2156795"/>
            <a:ext cx="2912533" cy="3883377"/>
          </a:xfrm>
        </p:spPr>
      </p:pic>
    </p:spTree>
    <p:extLst>
      <p:ext uri="{BB962C8B-B14F-4D97-AF65-F5344CB8AC3E}">
        <p14:creationId xmlns:p14="http://schemas.microsoft.com/office/powerpoint/2010/main" val="14517867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000" dirty="0" smtClean="0">
                <a:solidFill>
                  <a:schemeClr val="accent2">
                    <a:lumMod val="75000"/>
                  </a:schemeClr>
                </a:solidFill>
              </a:rPr>
              <a:t>Players</a:t>
            </a:r>
            <a:endParaRPr lang="en-US" sz="6000" dirty="0">
              <a:solidFill>
                <a:schemeClr val="accent2">
                  <a:lumMod val="75000"/>
                </a:schemeClr>
              </a:solidFill>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312333" y="2158558"/>
            <a:ext cx="2912103" cy="3882804"/>
          </a:xfrm>
        </p:spPr>
      </p:pic>
      <p:sp>
        <p:nvSpPr>
          <p:cNvPr id="4" name="Content Placeholder 3"/>
          <p:cNvSpPr>
            <a:spLocks noGrp="1"/>
          </p:cNvSpPr>
          <p:nvPr>
            <p:ph sz="half" idx="2"/>
          </p:nvPr>
        </p:nvSpPr>
        <p:spPr>
          <a:xfrm>
            <a:off x="5089968" y="2890021"/>
            <a:ext cx="4184034" cy="2419878"/>
          </a:xfrm>
        </p:spPr>
        <p:txBody>
          <a:bodyPr>
            <a:normAutofit/>
          </a:bodyPr>
          <a:lstStyle/>
          <a:p>
            <a:pPr marL="0" indent="0" algn="ctr">
              <a:buNone/>
            </a:pPr>
            <a:r>
              <a:rPr lang="en-US" sz="3600" dirty="0" smtClean="0"/>
              <a:t>Representative </a:t>
            </a:r>
          </a:p>
          <a:p>
            <a:pPr marL="0" indent="0" algn="ctr">
              <a:buNone/>
            </a:pPr>
            <a:r>
              <a:rPr lang="en-US" sz="3600" dirty="0" smtClean="0"/>
              <a:t>Ray Rodrigues</a:t>
            </a:r>
          </a:p>
          <a:p>
            <a:pPr marL="0" indent="0" algn="ctr">
              <a:buNone/>
            </a:pPr>
            <a:endParaRPr lang="en-US" sz="2000" dirty="0"/>
          </a:p>
          <a:p>
            <a:pPr marL="0" indent="0" algn="ctr">
              <a:buNone/>
            </a:pPr>
            <a:r>
              <a:rPr lang="en-US" sz="3200" dirty="0" smtClean="0"/>
              <a:t>R-76</a:t>
            </a:r>
            <a:endParaRPr lang="en-US" sz="3200" dirty="0"/>
          </a:p>
        </p:txBody>
      </p:sp>
    </p:spTree>
    <p:extLst>
      <p:ext uri="{BB962C8B-B14F-4D97-AF65-F5344CB8AC3E}">
        <p14:creationId xmlns:p14="http://schemas.microsoft.com/office/powerpoint/2010/main" val="18040095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000" dirty="0" smtClean="0">
                <a:solidFill>
                  <a:schemeClr val="accent2">
                    <a:lumMod val="75000"/>
                  </a:schemeClr>
                </a:solidFill>
              </a:rPr>
              <a:t>Macro Issues</a:t>
            </a:r>
            <a:endParaRPr lang="en-US" sz="6000" dirty="0">
              <a:solidFill>
                <a:schemeClr val="accent2">
                  <a:lumMod val="75000"/>
                </a:schemeClr>
              </a:solidFill>
            </a:endParaRPr>
          </a:p>
        </p:txBody>
      </p:sp>
      <p:sp>
        <p:nvSpPr>
          <p:cNvPr id="3" name="Content Placeholder 2"/>
          <p:cNvSpPr>
            <a:spLocks noGrp="1"/>
          </p:cNvSpPr>
          <p:nvPr>
            <p:ph idx="1"/>
          </p:nvPr>
        </p:nvSpPr>
        <p:spPr>
          <a:xfrm>
            <a:off x="677334" y="1930399"/>
            <a:ext cx="8932333" cy="4495801"/>
          </a:xfrm>
        </p:spPr>
        <p:txBody>
          <a:bodyPr>
            <a:noAutofit/>
          </a:bodyPr>
          <a:lstStyle/>
          <a:p>
            <a:pPr marL="0" indent="0">
              <a:buNone/>
            </a:pPr>
            <a:r>
              <a:rPr lang="en-US" sz="2800" b="1" u="sng" dirty="0"/>
              <a:t>BUDGET</a:t>
            </a:r>
            <a:r>
              <a:rPr lang="en-US" sz="2800" b="1" dirty="0"/>
              <a:t>: </a:t>
            </a:r>
            <a:r>
              <a:rPr lang="en-US" sz="2800" dirty="0"/>
              <a:t>Scott has proposed an $87.4 billion spending plan for the fiscal year that starts July 1. The proposal includes politically popular ideas such as boosting education funding and providing tax cuts. But the proposal is only a starting point for lawmakers, who are expected to face a tight budget. A September analysis estimated a slim $52 million surplus for the coming year --- and that did not account for the state's costs from Hurricane Irma.</a:t>
            </a:r>
            <a:endParaRPr lang="en-US" sz="2800" b="1" dirty="0"/>
          </a:p>
        </p:txBody>
      </p:sp>
    </p:spTree>
    <p:extLst>
      <p:ext uri="{BB962C8B-B14F-4D97-AF65-F5344CB8AC3E}">
        <p14:creationId xmlns:p14="http://schemas.microsoft.com/office/powerpoint/2010/main" val="40278068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000" dirty="0" smtClean="0">
                <a:solidFill>
                  <a:schemeClr val="accent2">
                    <a:lumMod val="75000"/>
                  </a:schemeClr>
                </a:solidFill>
              </a:rPr>
              <a:t>Macro Issues</a:t>
            </a:r>
            <a:endParaRPr lang="en-US" sz="6000" dirty="0">
              <a:solidFill>
                <a:schemeClr val="accent2">
                  <a:lumMod val="75000"/>
                </a:schemeClr>
              </a:solidFill>
            </a:endParaRPr>
          </a:p>
        </p:txBody>
      </p:sp>
      <p:sp>
        <p:nvSpPr>
          <p:cNvPr id="3" name="Content Placeholder 2"/>
          <p:cNvSpPr>
            <a:spLocks noGrp="1"/>
          </p:cNvSpPr>
          <p:nvPr>
            <p:ph idx="1"/>
          </p:nvPr>
        </p:nvSpPr>
        <p:spPr>
          <a:xfrm>
            <a:off x="677333" y="1930400"/>
            <a:ext cx="9271000" cy="4470400"/>
          </a:xfrm>
        </p:spPr>
        <p:txBody>
          <a:bodyPr>
            <a:noAutofit/>
          </a:bodyPr>
          <a:lstStyle/>
          <a:p>
            <a:pPr marL="0" indent="0">
              <a:buNone/>
            </a:pPr>
            <a:r>
              <a:rPr lang="en-US" sz="2800" b="1" u="sng" dirty="0"/>
              <a:t>ENVIRONMENT</a:t>
            </a:r>
            <a:r>
              <a:rPr lang="en-US" sz="2800" b="1" dirty="0"/>
              <a:t>: </a:t>
            </a:r>
            <a:r>
              <a:rPr lang="en-US" sz="2800" dirty="0"/>
              <a:t>Eyeing money from a 2014 constitutional amendment about land and water conservation, lawmakers will consider a series of proposals that could shield property from development and restore waterways. For example, Senate budget chief Rob Bradley, R-Fleming Island, has proposed spending $100 million a year on the Florida Forever program and wants to set aside $50 million a year for the restoration of the St. Johns River, its tributaries and the Keystone Heights lake region in North Florida.</a:t>
            </a:r>
          </a:p>
        </p:txBody>
      </p:sp>
    </p:spTree>
    <p:extLst>
      <p:ext uri="{BB962C8B-B14F-4D97-AF65-F5344CB8AC3E}">
        <p14:creationId xmlns:p14="http://schemas.microsoft.com/office/powerpoint/2010/main" val="37275301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000" dirty="0" smtClean="0">
                <a:solidFill>
                  <a:schemeClr val="accent2">
                    <a:lumMod val="75000"/>
                  </a:schemeClr>
                </a:solidFill>
              </a:rPr>
              <a:t>Macro Issues</a:t>
            </a:r>
            <a:endParaRPr lang="en-US" sz="6000" dirty="0">
              <a:solidFill>
                <a:schemeClr val="accent2">
                  <a:lumMod val="75000"/>
                </a:schemeClr>
              </a:solidFill>
            </a:endParaRPr>
          </a:p>
        </p:txBody>
      </p:sp>
      <p:sp>
        <p:nvSpPr>
          <p:cNvPr id="3" name="Content Placeholder 2"/>
          <p:cNvSpPr>
            <a:spLocks noGrp="1"/>
          </p:cNvSpPr>
          <p:nvPr>
            <p:ph idx="1"/>
          </p:nvPr>
        </p:nvSpPr>
        <p:spPr>
          <a:xfrm>
            <a:off x="677333" y="1930400"/>
            <a:ext cx="9262533" cy="3880773"/>
          </a:xfrm>
        </p:spPr>
        <p:txBody>
          <a:bodyPr>
            <a:noAutofit/>
          </a:bodyPr>
          <a:lstStyle/>
          <a:p>
            <a:pPr marL="0" indent="0">
              <a:buNone/>
            </a:pPr>
            <a:r>
              <a:rPr lang="en-US" sz="2800" b="1" u="sng" dirty="0"/>
              <a:t>HIGHER EDUCATION</a:t>
            </a:r>
            <a:r>
              <a:rPr lang="en-US" sz="2800" b="1" dirty="0"/>
              <a:t>: </a:t>
            </a:r>
            <a:r>
              <a:rPr lang="en-US" sz="2800" dirty="0"/>
              <a:t>Senate President Joe Negron, R-Stuart, has made a top priority of revamping the higher-education system and will continue seeking changes during his final term. Senators are expected to quickly approve a bill that would make permanent an expansion of Bright Futures scholarships and take steps to further bolster need-based aid. Negron also wants changes such as holding universities to a four-year graduation standard in performance funding.</a:t>
            </a:r>
          </a:p>
        </p:txBody>
      </p:sp>
    </p:spTree>
    <p:extLst>
      <p:ext uri="{BB962C8B-B14F-4D97-AF65-F5344CB8AC3E}">
        <p14:creationId xmlns:p14="http://schemas.microsoft.com/office/powerpoint/2010/main" val="17407117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000" dirty="0" smtClean="0">
                <a:solidFill>
                  <a:schemeClr val="accent2">
                    <a:lumMod val="75000"/>
                  </a:schemeClr>
                </a:solidFill>
              </a:rPr>
              <a:t>Macro Issues</a:t>
            </a:r>
            <a:endParaRPr lang="en-US" sz="6000" dirty="0">
              <a:solidFill>
                <a:schemeClr val="accent2">
                  <a:lumMod val="75000"/>
                </a:schemeClr>
              </a:solidFill>
            </a:endParaRPr>
          </a:p>
        </p:txBody>
      </p:sp>
      <p:sp>
        <p:nvSpPr>
          <p:cNvPr id="3" name="Content Placeholder 2"/>
          <p:cNvSpPr>
            <a:spLocks noGrp="1"/>
          </p:cNvSpPr>
          <p:nvPr>
            <p:ph idx="1"/>
          </p:nvPr>
        </p:nvSpPr>
        <p:spPr>
          <a:xfrm>
            <a:off x="677334" y="1930400"/>
            <a:ext cx="9389533" cy="3880773"/>
          </a:xfrm>
        </p:spPr>
        <p:txBody>
          <a:bodyPr>
            <a:noAutofit/>
          </a:bodyPr>
          <a:lstStyle/>
          <a:p>
            <a:pPr marL="0" indent="0">
              <a:buNone/>
            </a:pPr>
            <a:r>
              <a:rPr lang="en-US" sz="2800" b="1" u="sng" dirty="0"/>
              <a:t>HURRICANE IRMA</a:t>
            </a:r>
            <a:r>
              <a:rPr lang="en-US" sz="2800" b="1" dirty="0"/>
              <a:t>: </a:t>
            </a:r>
            <a:r>
              <a:rPr lang="en-US" sz="2800" dirty="0"/>
              <a:t>When Hurricane Irma smashed into Florida on Sept. 10, it reset priorities for the 2018 legislative session. Lawmakers are considering dozens of ideas for responding to Irma and preparing for future storms. For instance, they are looking at possibly providing financial help to the agriculture industry, which took at least a $2.5 billion hit in Irma. They also will grapple with Scott's push to require long-term care facilities to have generators and fuel to keep buildings cool when electricity goes out.</a:t>
            </a:r>
          </a:p>
        </p:txBody>
      </p:sp>
    </p:spTree>
    <p:extLst>
      <p:ext uri="{BB962C8B-B14F-4D97-AF65-F5344CB8AC3E}">
        <p14:creationId xmlns:p14="http://schemas.microsoft.com/office/powerpoint/2010/main" val="256622281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113</TotalTime>
  <Words>782</Words>
  <Application>Microsoft Office PowerPoint</Application>
  <PresentationFormat>Widescreen</PresentationFormat>
  <Paragraphs>71</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Trebuchet MS</vt:lpstr>
      <vt:lpstr>Wingdings 3</vt:lpstr>
      <vt:lpstr>Facet</vt:lpstr>
      <vt:lpstr>STATE OF PLAY  2018 SESSION</vt:lpstr>
      <vt:lpstr>Players</vt:lpstr>
      <vt:lpstr>Players</vt:lpstr>
      <vt:lpstr>Players</vt:lpstr>
      <vt:lpstr>Players</vt:lpstr>
      <vt:lpstr>Macro Issues</vt:lpstr>
      <vt:lpstr>Macro Issues</vt:lpstr>
      <vt:lpstr>Macro Issues</vt:lpstr>
      <vt:lpstr>Macro Issues</vt:lpstr>
      <vt:lpstr>Macro Issues</vt:lpstr>
      <vt:lpstr>Macro Issues</vt:lpstr>
      <vt:lpstr>Politics</vt:lpstr>
      <vt:lpstr>Politics</vt:lpstr>
      <vt:lpstr>Politics</vt:lpstr>
      <vt:lpstr>SB 540  by Senator Dorothy Hukill HB 831 by Representative Gruters</vt:lpstr>
      <vt:lpstr>2+2 Program</vt:lpstr>
      <vt:lpstr>Florida Community College System</vt:lpstr>
      <vt:lpstr>Performance Funding </vt:lpstr>
      <vt:lpstr>Direct Service Organizations</vt:lpstr>
      <vt:lpstr>Enrollment Caps</vt:lpstr>
      <vt:lpstr>Local Governance</vt:lpstr>
      <vt:lpstr>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STATE OF PLAY  2018 SESSION</dc:title>
  <dc:creator>Katie Shiner</dc:creator>
  <cp:lastModifiedBy>Katie Shiner</cp:lastModifiedBy>
  <cp:revision>10</cp:revision>
  <dcterms:created xsi:type="dcterms:W3CDTF">2018-01-05T21:07:07Z</dcterms:created>
  <dcterms:modified xsi:type="dcterms:W3CDTF">2018-01-09T20:56:47Z</dcterms:modified>
</cp:coreProperties>
</file>